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1C"/>
    <a:srgbClr val="141D47"/>
    <a:srgbClr val="5BDBDD"/>
    <a:srgbClr val="062060"/>
    <a:srgbClr val="53585A"/>
    <a:srgbClr val="E52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snapToObjects="1">
      <p:cViewPr>
        <p:scale>
          <a:sx n="27" d="100"/>
          <a:sy n="27" d="100"/>
        </p:scale>
        <p:origin x="11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B00F3F-8394-C446-B9AF-751949C5460B}"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137048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00F3F-8394-C446-B9AF-751949C5460B}"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1034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00F3F-8394-C446-B9AF-751949C5460B}"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102119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00F3F-8394-C446-B9AF-751949C5460B}"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254384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00F3F-8394-C446-B9AF-751949C5460B}" type="datetimeFigureOut">
              <a:rPr lang="en-US" smtClean="0"/>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64027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B00F3F-8394-C446-B9AF-751949C5460B}"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413219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B00F3F-8394-C446-B9AF-751949C5460B}" type="datetimeFigureOut">
              <a:rPr lang="en-US" smtClean="0"/>
              <a:t>3/5/25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114758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B00F3F-8394-C446-B9AF-751949C5460B}" type="datetimeFigureOut">
              <a:rPr lang="en-US" smtClean="0"/>
              <a:t>3/5/25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307251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0F3F-8394-C446-B9AF-751949C5460B}" type="datetimeFigureOut">
              <a:rPr lang="en-US" smtClean="0"/>
              <a:t>3/5/25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336007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DB00F3F-8394-C446-B9AF-751949C5460B}"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298650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DB00F3F-8394-C446-B9AF-751949C5460B}" type="datetimeFigureOut">
              <a:rPr lang="en-US" smtClean="0"/>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6A167-ADAC-C44F-8DEF-BB9101923333}" type="slidenum">
              <a:rPr lang="en-US" smtClean="0"/>
              <a:t>‹#›</a:t>
            </a:fld>
            <a:endParaRPr lang="en-US"/>
          </a:p>
        </p:txBody>
      </p:sp>
    </p:spTree>
    <p:extLst>
      <p:ext uri="{BB962C8B-B14F-4D97-AF65-F5344CB8AC3E}">
        <p14:creationId xmlns:p14="http://schemas.microsoft.com/office/powerpoint/2010/main" val="404534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DB00F3F-8394-C446-B9AF-751949C5460B}" type="datetimeFigureOut">
              <a:rPr lang="en-US" smtClean="0"/>
              <a:t>3/5/25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F26A167-ADAC-C44F-8DEF-BB9101923333}" type="slidenum">
              <a:rPr lang="en-US" smtClean="0"/>
              <a:t>‹#›</a:t>
            </a:fld>
            <a:endParaRPr lang="en-US"/>
          </a:p>
        </p:txBody>
      </p:sp>
    </p:spTree>
    <p:extLst>
      <p:ext uri="{BB962C8B-B14F-4D97-AF65-F5344CB8AC3E}">
        <p14:creationId xmlns:p14="http://schemas.microsoft.com/office/powerpoint/2010/main" val="809158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svg"/><Relationship Id="rId4" Type="http://schemas.openxmlformats.org/officeDocument/2006/relationships/image" Target="../media/image3.ti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B659F-A100-AA49-A16C-C36A36CA0E91}"/>
              </a:ext>
            </a:extLst>
          </p:cNvPr>
          <p:cNvSpPr txBox="1"/>
          <p:nvPr/>
        </p:nvSpPr>
        <p:spPr>
          <a:xfrm>
            <a:off x="6661084" y="787275"/>
            <a:ext cx="28883593" cy="1323439"/>
          </a:xfrm>
          <a:prstGeom prst="rect">
            <a:avLst/>
          </a:prstGeom>
          <a:noFill/>
        </p:spPr>
        <p:txBody>
          <a:bodyPr wrap="square" rtlCol="0">
            <a:spAutoFit/>
          </a:bodyPr>
          <a:lstStyle/>
          <a:p>
            <a:pPr algn="ctr"/>
            <a:r>
              <a:rPr lang="en-US" sz="8000" b="1" dirty="0">
                <a:solidFill>
                  <a:srgbClr val="062060"/>
                </a:solidFill>
                <a:latin typeface="Calibri" panose="020F0502020204030204" pitchFamily="34" charset="0"/>
                <a:cs typeface="Calibri" panose="020F0502020204030204" pitchFamily="34" charset="0"/>
              </a:rPr>
              <a:t>TITLE OF THE POSTER</a:t>
            </a:r>
          </a:p>
        </p:txBody>
      </p:sp>
      <p:sp>
        <p:nvSpPr>
          <p:cNvPr id="6" name="TextBox 5">
            <a:extLst>
              <a:ext uri="{FF2B5EF4-FFF2-40B4-BE49-F238E27FC236}">
                <a16:creationId xmlns:a16="http://schemas.microsoft.com/office/drawing/2014/main" id="{57C77B41-22FC-5646-90E8-BCF7D4E148A3}"/>
              </a:ext>
            </a:extLst>
          </p:cNvPr>
          <p:cNvSpPr txBox="1"/>
          <p:nvPr/>
        </p:nvSpPr>
        <p:spPr>
          <a:xfrm>
            <a:off x="6399268" y="2275303"/>
            <a:ext cx="29407225" cy="1938992"/>
          </a:xfrm>
          <a:prstGeom prst="rect">
            <a:avLst/>
          </a:prstGeom>
          <a:noFill/>
        </p:spPr>
        <p:txBody>
          <a:bodyPr wrap="square" rtlCol="0">
            <a:spAutoFit/>
          </a:bodyPr>
          <a:lstStyle/>
          <a:p>
            <a:pPr algn="ctr"/>
            <a:r>
              <a:rPr lang="en-US" sz="6000" b="1" dirty="0">
                <a:solidFill>
                  <a:srgbClr val="062060"/>
                </a:solidFill>
                <a:latin typeface="Calibri" panose="020F0502020204030204" pitchFamily="34" charset="0"/>
                <a:cs typeface="Calibri" panose="020F0502020204030204" pitchFamily="34" charset="0"/>
              </a:rPr>
              <a:t>Authors</a:t>
            </a:r>
            <a:r>
              <a:rPr lang="en-US" sz="6000" b="1" baseline="30000" dirty="0">
                <a:solidFill>
                  <a:srgbClr val="062060"/>
                </a:solidFill>
                <a:latin typeface="Calibri" panose="020F0502020204030204" pitchFamily="34" charset="0"/>
                <a:cs typeface="Calibri" panose="020F0502020204030204" pitchFamily="34" charset="0"/>
              </a:rPr>
              <a:t>1,</a:t>
            </a:r>
            <a:r>
              <a:rPr lang="en-US" sz="6000" b="1" dirty="0">
                <a:solidFill>
                  <a:srgbClr val="062060"/>
                </a:solidFill>
                <a:latin typeface="Calibri" panose="020F0502020204030204" pitchFamily="34" charset="0"/>
                <a:cs typeface="Calibri" panose="020F0502020204030204" pitchFamily="34" charset="0"/>
              </a:rPr>
              <a:t> </a:t>
            </a:r>
          </a:p>
          <a:p>
            <a:pPr algn="ctr"/>
            <a:r>
              <a:rPr lang="en-US" sz="6000" b="1" dirty="0">
                <a:solidFill>
                  <a:srgbClr val="062060"/>
                </a:solidFill>
                <a:latin typeface="Calibri" panose="020F0502020204030204" pitchFamily="34" charset="0"/>
                <a:cs typeface="Calibri" panose="020F0502020204030204" pitchFamily="34" charset="0"/>
              </a:rPr>
              <a:t>underline presenting author</a:t>
            </a:r>
            <a:r>
              <a:rPr lang="en-US" sz="6000" b="1" baseline="30000" dirty="0">
                <a:solidFill>
                  <a:srgbClr val="062060"/>
                </a:solidFill>
                <a:latin typeface="Calibri" panose="020F0502020204030204" pitchFamily="34" charset="0"/>
                <a:cs typeface="Calibri" panose="020F0502020204030204" pitchFamily="34" charset="0"/>
              </a:rPr>
              <a:t>2</a:t>
            </a:r>
            <a:r>
              <a:rPr lang="en-US" sz="6000" b="1" dirty="0">
                <a:solidFill>
                  <a:srgbClr val="062060"/>
                </a:solidFill>
                <a:latin typeface="Calibri" panose="020F0502020204030204" pitchFamily="34" charset="0"/>
                <a:cs typeface="Calibri" panose="020F0502020204030204" pitchFamily="34" charset="0"/>
              </a:rPr>
              <a:t>, subscript for affiliation information</a:t>
            </a:r>
            <a:r>
              <a:rPr lang="en-US" sz="6000" b="1" baseline="30000" dirty="0">
                <a:solidFill>
                  <a:srgbClr val="062060"/>
                </a:solidFill>
                <a:latin typeface="Calibri" panose="020F0502020204030204" pitchFamily="34" charset="0"/>
                <a:cs typeface="Calibri" panose="020F0502020204030204" pitchFamily="34" charset="0"/>
              </a:rPr>
              <a:t>3</a:t>
            </a:r>
          </a:p>
        </p:txBody>
      </p:sp>
      <p:sp>
        <p:nvSpPr>
          <p:cNvPr id="7" name="TextBox 6">
            <a:extLst>
              <a:ext uri="{FF2B5EF4-FFF2-40B4-BE49-F238E27FC236}">
                <a16:creationId xmlns:a16="http://schemas.microsoft.com/office/drawing/2014/main" id="{FA478346-27F7-0944-BD5C-E6D54144BFFC}"/>
              </a:ext>
            </a:extLst>
          </p:cNvPr>
          <p:cNvSpPr txBox="1"/>
          <p:nvPr/>
        </p:nvSpPr>
        <p:spPr>
          <a:xfrm>
            <a:off x="6399268" y="4285830"/>
            <a:ext cx="29407225" cy="830997"/>
          </a:xfrm>
          <a:prstGeom prst="rect">
            <a:avLst/>
          </a:prstGeom>
          <a:noFill/>
        </p:spPr>
        <p:txBody>
          <a:bodyPr wrap="square" rtlCol="0">
            <a:spAutoFit/>
          </a:bodyPr>
          <a:lstStyle/>
          <a:p>
            <a:pPr algn="ctr"/>
            <a:r>
              <a:rPr lang="en-US" sz="4800" b="1" dirty="0">
                <a:solidFill>
                  <a:srgbClr val="062060"/>
                </a:solidFill>
                <a:latin typeface="Calibri" panose="020F0502020204030204" pitchFamily="34" charset="0"/>
                <a:cs typeface="Calibri" panose="020F0502020204030204" pitchFamily="34" charset="0"/>
              </a:rPr>
              <a:t>1 first affiliation 2 second affiliation 3 third affiliation</a:t>
            </a:r>
          </a:p>
        </p:txBody>
      </p:sp>
      <p:sp>
        <p:nvSpPr>
          <p:cNvPr id="8" name="Rectangle 7">
            <a:extLst>
              <a:ext uri="{FF2B5EF4-FFF2-40B4-BE49-F238E27FC236}">
                <a16:creationId xmlns:a16="http://schemas.microsoft.com/office/drawing/2014/main" id="{A2DD9C28-2C24-6446-8139-14155E3588F8}"/>
              </a:ext>
            </a:extLst>
          </p:cNvPr>
          <p:cNvSpPr/>
          <p:nvPr/>
        </p:nvSpPr>
        <p:spPr>
          <a:xfrm>
            <a:off x="914400" y="5760720"/>
            <a:ext cx="13716000" cy="914400"/>
          </a:xfrm>
          <a:prstGeom prst="rect">
            <a:avLst/>
          </a:prstGeom>
          <a:solidFill>
            <a:srgbClr val="141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HIGHLIGHTS</a:t>
            </a:r>
          </a:p>
        </p:txBody>
      </p:sp>
      <p:sp>
        <p:nvSpPr>
          <p:cNvPr id="9" name="Rectangle 8">
            <a:extLst>
              <a:ext uri="{FF2B5EF4-FFF2-40B4-BE49-F238E27FC236}">
                <a16:creationId xmlns:a16="http://schemas.microsoft.com/office/drawing/2014/main" id="{C7B9DB7E-33DA-C748-94A7-8BA403498867}"/>
              </a:ext>
            </a:extLst>
          </p:cNvPr>
          <p:cNvSpPr/>
          <p:nvPr/>
        </p:nvSpPr>
        <p:spPr>
          <a:xfrm>
            <a:off x="29260800" y="5760720"/>
            <a:ext cx="13716000" cy="914400"/>
          </a:xfrm>
          <a:prstGeom prst="rect">
            <a:avLst/>
          </a:prstGeom>
          <a:solidFill>
            <a:srgbClr val="141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RESULTS</a:t>
            </a:r>
          </a:p>
        </p:txBody>
      </p:sp>
      <p:sp>
        <p:nvSpPr>
          <p:cNvPr id="10" name="Rectangle 9">
            <a:extLst>
              <a:ext uri="{FF2B5EF4-FFF2-40B4-BE49-F238E27FC236}">
                <a16:creationId xmlns:a16="http://schemas.microsoft.com/office/drawing/2014/main" id="{0048D2C8-0036-2C43-853A-F0C27C633C97}"/>
              </a:ext>
            </a:extLst>
          </p:cNvPr>
          <p:cNvSpPr/>
          <p:nvPr/>
        </p:nvSpPr>
        <p:spPr>
          <a:xfrm>
            <a:off x="15087600" y="5760720"/>
            <a:ext cx="13716000" cy="914400"/>
          </a:xfrm>
          <a:prstGeom prst="rect">
            <a:avLst/>
          </a:prstGeom>
          <a:solidFill>
            <a:srgbClr val="141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METHODS</a:t>
            </a:r>
          </a:p>
        </p:txBody>
      </p:sp>
      <p:sp>
        <p:nvSpPr>
          <p:cNvPr id="11" name="Rectangle 10">
            <a:extLst>
              <a:ext uri="{FF2B5EF4-FFF2-40B4-BE49-F238E27FC236}">
                <a16:creationId xmlns:a16="http://schemas.microsoft.com/office/drawing/2014/main" id="{862DC61E-85A2-8C47-BA20-FF2A8FFFADD1}"/>
              </a:ext>
            </a:extLst>
          </p:cNvPr>
          <p:cNvSpPr/>
          <p:nvPr/>
        </p:nvSpPr>
        <p:spPr>
          <a:xfrm>
            <a:off x="914400" y="18219591"/>
            <a:ext cx="13716000" cy="914400"/>
          </a:xfrm>
          <a:prstGeom prst="rect">
            <a:avLst/>
          </a:prstGeom>
          <a:solidFill>
            <a:srgbClr val="141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BACKGROUND</a:t>
            </a:r>
          </a:p>
        </p:txBody>
      </p:sp>
      <p:sp>
        <p:nvSpPr>
          <p:cNvPr id="12" name="Rectangle 11">
            <a:extLst>
              <a:ext uri="{FF2B5EF4-FFF2-40B4-BE49-F238E27FC236}">
                <a16:creationId xmlns:a16="http://schemas.microsoft.com/office/drawing/2014/main" id="{FC7DB9BB-2E9F-654A-BF26-D2360E4CC176}"/>
              </a:ext>
            </a:extLst>
          </p:cNvPr>
          <p:cNvSpPr/>
          <p:nvPr/>
        </p:nvSpPr>
        <p:spPr>
          <a:xfrm>
            <a:off x="29260800" y="18240424"/>
            <a:ext cx="13716000" cy="914400"/>
          </a:xfrm>
          <a:prstGeom prst="rect">
            <a:avLst/>
          </a:prstGeom>
          <a:solidFill>
            <a:srgbClr val="141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CONCLUSIONS</a:t>
            </a:r>
          </a:p>
        </p:txBody>
      </p:sp>
      <p:sp>
        <p:nvSpPr>
          <p:cNvPr id="13" name="Rectangle 12">
            <a:extLst>
              <a:ext uri="{FF2B5EF4-FFF2-40B4-BE49-F238E27FC236}">
                <a16:creationId xmlns:a16="http://schemas.microsoft.com/office/drawing/2014/main" id="{C14E6909-2201-AC47-88D4-431243345788}"/>
              </a:ext>
            </a:extLst>
          </p:cNvPr>
          <p:cNvSpPr/>
          <p:nvPr/>
        </p:nvSpPr>
        <p:spPr>
          <a:xfrm>
            <a:off x="914400" y="31441836"/>
            <a:ext cx="42062400" cy="914400"/>
          </a:xfrm>
          <a:prstGeom prst="rect">
            <a:avLst/>
          </a:prstGeom>
          <a:solidFill>
            <a:srgbClr val="141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bg1"/>
                </a:solidFill>
              </a:rPr>
              <a:t>The 34th Microelectronics Design &amp; Test Symposium (IEEE MDTS 2025)																																				19-21.May. 2025 |	Albany, NY</a:t>
            </a:r>
          </a:p>
        </p:txBody>
      </p:sp>
      <p:sp>
        <p:nvSpPr>
          <p:cNvPr id="14" name="Rectangle 13">
            <a:extLst>
              <a:ext uri="{FF2B5EF4-FFF2-40B4-BE49-F238E27FC236}">
                <a16:creationId xmlns:a16="http://schemas.microsoft.com/office/drawing/2014/main" id="{A99F9F8B-CDF4-0947-8CF1-B1128F524F5E}"/>
              </a:ext>
            </a:extLst>
          </p:cNvPr>
          <p:cNvSpPr/>
          <p:nvPr/>
        </p:nvSpPr>
        <p:spPr>
          <a:xfrm>
            <a:off x="914400" y="5757623"/>
            <a:ext cx="13716000" cy="12073177"/>
          </a:xfrm>
          <a:prstGeom prst="rect">
            <a:avLst/>
          </a:prstGeom>
          <a:noFill/>
          <a:ln w="57150">
            <a:solidFill>
              <a:srgbClr val="141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2FE59E-CB01-7A49-8172-91447CBF1781}"/>
              </a:ext>
            </a:extLst>
          </p:cNvPr>
          <p:cNvSpPr/>
          <p:nvPr/>
        </p:nvSpPr>
        <p:spPr>
          <a:xfrm>
            <a:off x="29260800" y="5779893"/>
            <a:ext cx="13716000" cy="12073177"/>
          </a:xfrm>
          <a:prstGeom prst="rect">
            <a:avLst/>
          </a:prstGeom>
          <a:noFill/>
          <a:ln w="57150">
            <a:solidFill>
              <a:srgbClr val="141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1EEA32-9998-F54F-94A0-FB98F98D762E}"/>
              </a:ext>
            </a:extLst>
          </p:cNvPr>
          <p:cNvSpPr/>
          <p:nvPr/>
        </p:nvSpPr>
        <p:spPr>
          <a:xfrm>
            <a:off x="15087600" y="5779893"/>
            <a:ext cx="13716000" cy="23901368"/>
          </a:xfrm>
          <a:prstGeom prst="rect">
            <a:avLst/>
          </a:prstGeom>
          <a:noFill/>
          <a:ln w="57150">
            <a:solidFill>
              <a:srgbClr val="141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0E8B3D-8E73-E541-8384-E21D4C61B9EF}"/>
              </a:ext>
            </a:extLst>
          </p:cNvPr>
          <p:cNvSpPr/>
          <p:nvPr/>
        </p:nvSpPr>
        <p:spPr>
          <a:xfrm>
            <a:off x="914400" y="18241719"/>
            <a:ext cx="13716000" cy="11438988"/>
          </a:xfrm>
          <a:prstGeom prst="rect">
            <a:avLst/>
          </a:prstGeom>
          <a:noFill/>
          <a:ln w="57150">
            <a:solidFill>
              <a:srgbClr val="141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72F19DF-B7CE-894E-A9CF-3D00DC3F3C05}"/>
              </a:ext>
            </a:extLst>
          </p:cNvPr>
          <p:cNvSpPr/>
          <p:nvPr/>
        </p:nvSpPr>
        <p:spPr>
          <a:xfrm>
            <a:off x="29260800" y="18241015"/>
            <a:ext cx="13716000" cy="11440246"/>
          </a:xfrm>
          <a:prstGeom prst="rect">
            <a:avLst/>
          </a:prstGeom>
          <a:noFill/>
          <a:ln w="57150">
            <a:solidFill>
              <a:srgbClr val="141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2795079-5063-DC4E-8369-07438274E245}"/>
              </a:ext>
            </a:extLst>
          </p:cNvPr>
          <p:cNvSpPr txBox="1"/>
          <p:nvPr/>
        </p:nvSpPr>
        <p:spPr>
          <a:xfrm>
            <a:off x="914400" y="29915114"/>
            <a:ext cx="3901389" cy="1015663"/>
          </a:xfrm>
          <a:prstGeom prst="rect">
            <a:avLst/>
          </a:prstGeom>
          <a:noFill/>
        </p:spPr>
        <p:txBody>
          <a:bodyPr wrap="none" rtlCol="0">
            <a:spAutoFit/>
          </a:bodyPr>
          <a:lstStyle/>
          <a:p>
            <a:r>
              <a:rPr lang="en-US" sz="6000" b="1" dirty="0">
                <a:solidFill>
                  <a:srgbClr val="141D47"/>
                </a:solidFill>
                <a:latin typeface="Calibri" panose="020F0502020204030204" pitchFamily="34" charset="0"/>
                <a:cs typeface="Calibri" panose="020F0502020204030204" pitchFamily="34" charset="0"/>
              </a:rPr>
              <a:t>References</a:t>
            </a:r>
            <a:r>
              <a:rPr lang="en-US" sz="6000" b="1" dirty="0">
                <a:solidFill>
                  <a:srgbClr val="062060"/>
                </a:solidFill>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8320724E-54C8-A84D-95F0-F0CFEE86B7BA}"/>
              </a:ext>
            </a:extLst>
          </p:cNvPr>
          <p:cNvSpPr txBox="1"/>
          <p:nvPr/>
        </p:nvSpPr>
        <p:spPr>
          <a:xfrm>
            <a:off x="15087600" y="29919122"/>
            <a:ext cx="6680803" cy="1015663"/>
          </a:xfrm>
          <a:prstGeom prst="rect">
            <a:avLst/>
          </a:prstGeom>
          <a:noFill/>
        </p:spPr>
        <p:txBody>
          <a:bodyPr wrap="none" rtlCol="0">
            <a:spAutoFit/>
          </a:bodyPr>
          <a:lstStyle/>
          <a:p>
            <a:r>
              <a:rPr lang="en-US" sz="6000" b="1" dirty="0">
                <a:solidFill>
                  <a:srgbClr val="141D47"/>
                </a:solidFill>
                <a:latin typeface="Calibri" panose="020F0502020204030204" pitchFamily="34" charset="0"/>
                <a:cs typeface="Calibri" panose="020F0502020204030204" pitchFamily="34" charset="0"/>
              </a:rPr>
              <a:t>Acknowledgements:</a:t>
            </a:r>
          </a:p>
        </p:txBody>
      </p:sp>
      <p:sp>
        <p:nvSpPr>
          <p:cNvPr id="21" name="TextBox 20">
            <a:extLst>
              <a:ext uri="{FF2B5EF4-FFF2-40B4-BE49-F238E27FC236}">
                <a16:creationId xmlns:a16="http://schemas.microsoft.com/office/drawing/2014/main" id="{F2224540-3B68-7143-8049-A8BBAE176969}"/>
              </a:ext>
            </a:extLst>
          </p:cNvPr>
          <p:cNvSpPr txBox="1"/>
          <p:nvPr/>
        </p:nvSpPr>
        <p:spPr>
          <a:xfrm>
            <a:off x="1122380" y="7348100"/>
            <a:ext cx="13447060" cy="10372070"/>
          </a:xfrm>
          <a:prstGeom prst="rect">
            <a:avLst/>
          </a:prstGeom>
          <a:noFill/>
        </p:spPr>
        <p:txBody>
          <a:bodyPr wrap="square" rtlCol="0">
            <a:spAutoFit/>
          </a:bodyPr>
          <a:lstStyle/>
          <a:p>
            <a:r>
              <a:rPr lang="en-US" sz="4800" dirty="0"/>
              <a:t>This section could be used to highlight the research and motivation. </a:t>
            </a:r>
          </a:p>
          <a:p>
            <a:endParaRPr lang="en-US" sz="4800" dirty="0"/>
          </a:p>
          <a:p>
            <a:r>
              <a:rPr lang="en-US" sz="4800" dirty="0"/>
              <a:t>Font Sizes:</a:t>
            </a:r>
          </a:p>
          <a:p>
            <a:r>
              <a:rPr lang="en-US" sz="4800" dirty="0"/>
              <a:t>Poster title: 80</a:t>
            </a:r>
          </a:p>
          <a:p>
            <a:r>
              <a:rPr lang="en-US" sz="4800" dirty="0"/>
              <a:t>Authors: 60</a:t>
            </a:r>
          </a:p>
          <a:p>
            <a:r>
              <a:rPr lang="en-US" sz="4800" dirty="0"/>
              <a:t>Affiliations: 48</a:t>
            </a:r>
          </a:p>
          <a:p>
            <a:r>
              <a:rPr lang="en-US" sz="4800" dirty="0"/>
              <a:t>For text, you may use somewhere between 32-48, minimize text and use diagrams. The poster must be legible from 5-6 ft away. </a:t>
            </a:r>
          </a:p>
          <a:p>
            <a:r>
              <a:rPr lang="en-US" sz="4800" dirty="0"/>
              <a:t>(Tip: Set the screen zoom to 100% and read the text from 6 feet away) – 48 pts</a:t>
            </a:r>
          </a:p>
          <a:p>
            <a:r>
              <a:rPr lang="en-US" sz="3200" dirty="0"/>
              <a:t>(Tip: Set the screen zoom to 100% and read the text from 6 feet away) – 32 pts</a:t>
            </a:r>
          </a:p>
          <a:p>
            <a:r>
              <a:rPr lang="en-US" sz="3200" dirty="0"/>
              <a:t>32pt is legible from 6 feet, </a:t>
            </a:r>
            <a:r>
              <a:rPr lang="en-US" sz="6000" dirty="0"/>
              <a:t>60pt is good for 12 ft.</a:t>
            </a:r>
          </a:p>
        </p:txBody>
      </p:sp>
      <p:sp>
        <p:nvSpPr>
          <p:cNvPr id="29" name="TextBox 28">
            <a:extLst>
              <a:ext uri="{FF2B5EF4-FFF2-40B4-BE49-F238E27FC236}">
                <a16:creationId xmlns:a16="http://schemas.microsoft.com/office/drawing/2014/main" id="{0B165A48-7220-5A49-9716-153BF4DB05CE}"/>
              </a:ext>
            </a:extLst>
          </p:cNvPr>
          <p:cNvSpPr txBox="1"/>
          <p:nvPr/>
        </p:nvSpPr>
        <p:spPr>
          <a:xfrm>
            <a:off x="1339199" y="25177708"/>
            <a:ext cx="13290217" cy="2800767"/>
          </a:xfrm>
          <a:prstGeom prst="rect">
            <a:avLst/>
          </a:prstGeom>
          <a:noFill/>
        </p:spPr>
        <p:txBody>
          <a:bodyPr wrap="square" rtlCol="0">
            <a:spAutoFit/>
          </a:bodyPr>
          <a:lstStyle/>
          <a:p>
            <a:r>
              <a:rPr lang="en-US" sz="4800" dirty="0">
                <a:solidFill>
                  <a:srgbClr val="53585A"/>
                </a:solidFill>
              </a:rPr>
              <a:t>For visually pleasing posters, you may prefer to use dark gray text color. </a:t>
            </a:r>
          </a:p>
          <a:p>
            <a:endParaRPr lang="en-US" sz="4800" dirty="0">
              <a:solidFill>
                <a:srgbClr val="53585A"/>
              </a:solidFill>
            </a:endParaRPr>
          </a:p>
          <a:p>
            <a:r>
              <a:rPr lang="en-US" sz="3200" dirty="0">
                <a:solidFill>
                  <a:srgbClr val="53585A"/>
                </a:solidFill>
              </a:rPr>
              <a:t>You may also prefer not to use a background color in text areas to save ink.</a:t>
            </a:r>
          </a:p>
        </p:txBody>
      </p:sp>
      <p:sp>
        <p:nvSpPr>
          <p:cNvPr id="30" name="TextBox 29">
            <a:extLst>
              <a:ext uri="{FF2B5EF4-FFF2-40B4-BE49-F238E27FC236}">
                <a16:creationId xmlns:a16="http://schemas.microsoft.com/office/drawing/2014/main" id="{39A5F070-C71B-3444-93D2-D34A793B8CC3}"/>
              </a:ext>
            </a:extLst>
          </p:cNvPr>
          <p:cNvSpPr txBox="1"/>
          <p:nvPr/>
        </p:nvSpPr>
        <p:spPr>
          <a:xfrm>
            <a:off x="15319487" y="6885725"/>
            <a:ext cx="13231906" cy="5262979"/>
          </a:xfrm>
          <a:prstGeom prst="rect">
            <a:avLst/>
          </a:prstGeom>
          <a:noFill/>
        </p:spPr>
        <p:txBody>
          <a:bodyPr wrap="square" rtlCol="0">
            <a:spAutoFit/>
          </a:bodyPr>
          <a:lstStyle/>
          <a:p>
            <a:pPr marL="685800" indent="-685800">
              <a:buClr>
                <a:srgbClr val="5BDBDD"/>
              </a:buClr>
              <a:buFont typeface="Wingdings" pitchFamily="2" charset="2"/>
              <a:buChar char="Ø"/>
            </a:pPr>
            <a:r>
              <a:rPr lang="en-US" sz="4800" dirty="0"/>
              <a:t>Here, describe your experimental equipment and the research methods you used.</a:t>
            </a:r>
          </a:p>
          <a:p>
            <a:pPr marL="685800" indent="-685800">
              <a:buClr>
                <a:srgbClr val="5BDBDD"/>
              </a:buClr>
              <a:buFont typeface="Wingdings" pitchFamily="2" charset="2"/>
              <a:buChar char="Ø"/>
            </a:pPr>
            <a:r>
              <a:rPr lang="en-US" sz="4800" dirty="0"/>
              <a:t>Using a ruler, or alignment tool, align the features with respect to each other (vertical and horizontal).</a:t>
            </a:r>
          </a:p>
          <a:p>
            <a:pPr>
              <a:buClr>
                <a:schemeClr val="accent1">
                  <a:lumMod val="75000"/>
                </a:schemeClr>
              </a:buClr>
            </a:pPr>
            <a:endParaRPr lang="en-US" sz="4800" dirty="0"/>
          </a:p>
          <a:p>
            <a:pPr>
              <a:buClr>
                <a:schemeClr val="accent1">
                  <a:lumMod val="75000"/>
                </a:schemeClr>
              </a:buClr>
            </a:pPr>
            <a:endParaRPr lang="en-US" sz="4800" dirty="0"/>
          </a:p>
        </p:txBody>
      </p:sp>
      <p:sp>
        <p:nvSpPr>
          <p:cNvPr id="31" name="TextBox 30">
            <a:extLst>
              <a:ext uri="{FF2B5EF4-FFF2-40B4-BE49-F238E27FC236}">
                <a16:creationId xmlns:a16="http://schemas.microsoft.com/office/drawing/2014/main" id="{E5429093-69EB-224C-AB90-C933A2A3518B}"/>
              </a:ext>
            </a:extLst>
          </p:cNvPr>
          <p:cNvSpPr txBox="1"/>
          <p:nvPr/>
        </p:nvSpPr>
        <p:spPr>
          <a:xfrm>
            <a:off x="4815789" y="29824878"/>
            <a:ext cx="9753650" cy="1569660"/>
          </a:xfrm>
          <a:prstGeom prst="rect">
            <a:avLst/>
          </a:prstGeom>
          <a:noFill/>
        </p:spPr>
        <p:txBody>
          <a:bodyPr wrap="square" rtlCol="0">
            <a:spAutoFit/>
          </a:bodyPr>
          <a:lstStyle/>
          <a:p>
            <a:r>
              <a:rPr lang="en-US" sz="2400" dirty="0"/>
              <a:t>1. For this section, 24 font size is usually sufficient.</a:t>
            </a:r>
          </a:p>
          <a:p>
            <a:pPr marL="457200" indent="-457200">
              <a:buAutoNum type="arabicPeriod" startAt="2"/>
            </a:pPr>
            <a:r>
              <a:rPr lang="en-US" sz="2400" dirty="0"/>
              <a:t>Make sure you cite references correctly in text.</a:t>
            </a:r>
          </a:p>
          <a:p>
            <a:pPr marL="457200" indent="-457200">
              <a:buAutoNum type="arabicPeriod" startAt="2"/>
            </a:pPr>
            <a:r>
              <a:rPr lang="en-US" sz="2400" dirty="0"/>
              <a:t>Use a short style of references, MLSA or IEEE reference format is short.</a:t>
            </a:r>
          </a:p>
          <a:p>
            <a:pPr marL="457200" indent="-457200">
              <a:buAutoNum type="arabicPeriod" startAt="2"/>
            </a:pPr>
            <a:r>
              <a:rPr lang="en-US" sz="2400" dirty="0"/>
              <a:t>The fourth reference</a:t>
            </a:r>
          </a:p>
        </p:txBody>
      </p:sp>
      <p:sp>
        <p:nvSpPr>
          <p:cNvPr id="32" name="TextBox 31">
            <a:extLst>
              <a:ext uri="{FF2B5EF4-FFF2-40B4-BE49-F238E27FC236}">
                <a16:creationId xmlns:a16="http://schemas.microsoft.com/office/drawing/2014/main" id="{B949C03C-FB8E-A840-BB96-BE9F552E934A}"/>
              </a:ext>
            </a:extLst>
          </p:cNvPr>
          <p:cNvSpPr txBox="1"/>
          <p:nvPr/>
        </p:nvSpPr>
        <p:spPr>
          <a:xfrm>
            <a:off x="21831298" y="30077937"/>
            <a:ext cx="9429752" cy="830997"/>
          </a:xfrm>
          <a:prstGeom prst="rect">
            <a:avLst/>
          </a:prstGeom>
          <a:noFill/>
        </p:spPr>
        <p:txBody>
          <a:bodyPr wrap="square" rtlCol="0">
            <a:spAutoFit/>
          </a:bodyPr>
          <a:lstStyle/>
          <a:p>
            <a:r>
              <a:rPr lang="en-US" sz="2400" dirty="0"/>
              <a:t>In this section, check project numbers and funding agency requirements.</a:t>
            </a:r>
          </a:p>
          <a:p>
            <a:r>
              <a:rPr lang="en-US" sz="2400" dirty="0"/>
              <a:t>Also, this is a great place to acknowledge the people who helped you. </a:t>
            </a:r>
          </a:p>
        </p:txBody>
      </p:sp>
      <p:sp>
        <p:nvSpPr>
          <p:cNvPr id="33" name="TextBox 32">
            <a:extLst>
              <a:ext uri="{FF2B5EF4-FFF2-40B4-BE49-F238E27FC236}">
                <a16:creationId xmlns:a16="http://schemas.microsoft.com/office/drawing/2014/main" id="{B28BFF5C-7DF3-9741-96C5-2E26B657E301}"/>
              </a:ext>
            </a:extLst>
          </p:cNvPr>
          <p:cNvSpPr txBox="1"/>
          <p:nvPr/>
        </p:nvSpPr>
        <p:spPr>
          <a:xfrm>
            <a:off x="29753169" y="19133224"/>
            <a:ext cx="12981584" cy="5262979"/>
          </a:xfrm>
          <a:prstGeom prst="rect">
            <a:avLst/>
          </a:prstGeom>
          <a:noFill/>
        </p:spPr>
        <p:txBody>
          <a:bodyPr wrap="square" rtlCol="0">
            <a:spAutoFit/>
          </a:bodyPr>
          <a:lstStyle/>
          <a:p>
            <a:pPr marL="685800" indent="-685800">
              <a:buClr>
                <a:srgbClr val="5BDBDD"/>
              </a:buClr>
              <a:buFont typeface="Wingdings" pitchFamily="2" charset="2"/>
              <a:buChar char="Ø"/>
            </a:pPr>
            <a:r>
              <a:rPr lang="en-US" sz="4200" dirty="0"/>
              <a:t>Concise, to the point conclusions. </a:t>
            </a:r>
          </a:p>
          <a:p>
            <a:pPr marL="685800" indent="-685800">
              <a:buClr>
                <a:srgbClr val="5BDBDD"/>
              </a:buClr>
              <a:buFont typeface="Wingdings" pitchFamily="2" charset="2"/>
              <a:buChar char="Ø"/>
            </a:pPr>
            <a:r>
              <a:rPr lang="en-US" sz="4200" dirty="0"/>
              <a:t>Better to have bullets.</a:t>
            </a:r>
          </a:p>
          <a:p>
            <a:pPr marL="685800" indent="-685800">
              <a:buClr>
                <a:srgbClr val="5BDBDD"/>
              </a:buClr>
              <a:buFont typeface="Wingdings" pitchFamily="2" charset="2"/>
              <a:buChar char="Ø"/>
            </a:pPr>
            <a:r>
              <a:rPr lang="en-US" sz="4200" dirty="0"/>
              <a:t>And include further study notes.</a:t>
            </a:r>
          </a:p>
          <a:p>
            <a:pPr marL="685800" indent="-685800">
              <a:buClr>
                <a:srgbClr val="5BDBDD"/>
              </a:buClr>
              <a:buFont typeface="Wingdings" pitchFamily="2" charset="2"/>
              <a:buChar char="Ø"/>
            </a:pPr>
            <a:r>
              <a:rPr lang="en-US" sz="4200" dirty="0"/>
              <a:t>Before sending to the plotter, view the images and text at 100% zoom.</a:t>
            </a:r>
          </a:p>
          <a:p>
            <a:pPr marL="685800" indent="-685800">
              <a:buClr>
                <a:srgbClr val="5BDBDD"/>
              </a:buClr>
              <a:buFont typeface="Wingdings" pitchFamily="2" charset="2"/>
              <a:buChar char="Ø"/>
            </a:pPr>
            <a:r>
              <a:rPr lang="en-US" sz="4200" dirty="0"/>
              <a:t>When printing, you should plan to wait for several hours. So it is always good to print the posters 1-2 days ahead of the events.</a:t>
            </a:r>
          </a:p>
        </p:txBody>
      </p:sp>
      <p:sp>
        <p:nvSpPr>
          <p:cNvPr id="36" name="TextBox 35">
            <a:extLst>
              <a:ext uri="{FF2B5EF4-FFF2-40B4-BE49-F238E27FC236}">
                <a16:creationId xmlns:a16="http://schemas.microsoft.com/office/drawing/2014/main" id="{76166082-C21F-CF49-B402-1A3A42B028D0}"/>
              </a:ext>
            </a:extLst>
          </p:cNvPr>
          <p:cNvSpPr txBox="1"/>
          <p:nvPr/>
        </p:nvSpPr>
        <p:spPr>
          <a:xfrm>
            <a:off x="15421087" y="13221463"/>
            <a:ext cx="13382513" cy="2308324"/>
          </a:xfrm>
          <a:prstGeom prst="rect">
            <a:avLst/>
          </a:prstGeom>
          <a:noFill/>
        </p:spPr>
        <p:txBody>
          <a:bodyPr wrap="square" rtlCol="0">
            <a:spAutoFit/>
          </a:bodyPr>
          <a:lstStyle/>
          <a:p>
            <a:r>
              <a:rPr lang="en-US" sz="4800" dirty="0"/>
              <a:t>If you are using images, photos or graphs, make sure their resolution is high (300dpi) and they look sharp when resized larger.</a:t>
            </a:r>
            <a:endParaRPr lang="en-US" sz="3200" dirty="0"/>
          </a:p>
        </p:txBody>
      </p:sp>
      <p:sp>
        <p:nvSpPr>
          <p:cNvPr id="37" name="TextBox 36">
            <a:extLst>
              <a:ext uri="{FF2B5EF4-FFF2-40B4-BE49-F238E27FC236}">
                <a16:creationId xmlns:a16="http://schemas.microsoft.com/office/drawing/2014/main" id="{64B17DCE-A555-0A42-9805-78DEC9630862}"/>
              </a:ext>
            </a:extLst>
          </p:cNvPr>
          <p:cNvSpPr txBox="1"/>
          <p:nvPr/>
        </p:nvSpPr>
        <p:spPr>
          <a:xfrm>
            <a:off x="15388430" y="21310377"/>
            <a:ext cx="13382513" cy="3046988"/>
          </a:xfrm>
          <a:prstGeom prst="rect">
            <a:avLst/>
          </a:prstGeom>
          <a:noFill/>
        </p:spPr>
        <p:txBody>
          <a:bodyPr wrap="square" rtlCol="0">
            <a:spAutoFit/>
          </a:bodyPr>
          <a:lstStyle/>
          <a:p>
            <a:pPr marL="685800" indent="-685800">
              <a:buClr>
                <a:srgbClr val="062060"/>
              </a:buClr>
              <a:buFont typeface="Wingdings" pitchFamily="2" charset="2"/>
              <a:buChar char="Ø"/>
            </a:pPr>
            <a:r>
              <a:rPr lang="en-US" sz="3200" dirty="0"/>
              <a:t>Usually the font size in the images is overlooked, adjust the font size separately in these images (make them bolder and larger) for easy view. </a:t>
            </a:r>
          </a:p>
          <a:p>
            <a:pPr marL="685800" indent="-685800">
              <a:buClr>
                <a:srgbClr val="062060"/>
              </a:buClr>
              <a:buFont typeface="Wingdings" pitchFamily="2" charset="2"/>
              <a:buChar char="Ø"/>
            </a:pPr>
            <a:r>
              <a:rPr lang="en-US" sz="3200" dirty="0"/>
              <a:t>Use visual help to describe images, not lengthy text.</a:t>
            </a:r>
          </a:p>
          <a:p>
            <a:pPr marL="685800" indent="-685800">
              <a:buClr>
                <a:srgbClr val="062060"/>
              </a:buClr>
              <a:buFont typeface="Wingdings" pitchFamily="2" charset="2"/>
              <a:buChar char="Ø"/>
            </a:pPr>
            <a:r>
              <a:rPr lang="en-US" sz="3200" dirty="0"/>
              <a:t>When adding logos, make sure you have the approved high-resolution logos. </a:t>
            </a:r>
          </a:p>
          <a:p>
            <a:pPr marL="685800" indent="-685800">
              <a:buClr>
                <a:srgbClr val="062060"/>
              </a:buClr>
              <a:buFont typeface="Wingdings" pitchFamily="2" charset="2"/>
              <a:buChar char="Ø"/>
            </a:pPr>
            <a:r>
              <a:rPr lang="en-US" sz="3200" dirty="0"/>
              <a:t>Do not – </a:t>
            </a:r>
            <a:r>
              <a:rPr lang="en-US" sz="3200" b="1" u="sng" dirty="0"/>
              <a:t>do not</a:t>
            </a:r>
            <a:r>
              <a:rPr lang="en-US" sz="3200" dirty="0"/>
              <a:t> – resize the the images by stretching unproportionally. </a:t>
            </a:r>
          </a:p>
        </p:txBody>
      </p:sp>
      <p:sp>
        <p:nvSpPr>
          <p:cNvPr id="47" name="TextBox 46">
            <a:extLst>
              <a:ext uri="{FF2B5EF4-FFF2-40B4-BE49-F238E27FC236}">
                <a16:creationId xmlns:a16="http://schemas.microsoft.com/office/drawing/2014/main" id="{AD07B713-868D-F545-A04B-08D1D9D2B499}"/>
              </a:ext>
            </a:extLst>
          </p:cNvPr>
          <p:cNvSpPr txBox="1"/>
          <p:nvPr/>
        </p:nvSpPr>
        <p:spPr>
          <a:xfrm>
            <a:off x="23435133" y="13155161"/>
            <a:ext cx="325730" cy="400110"/>
          </a:xfrm>
          <a:prstGeom prst="rect">
            <a:avLst/>
          </a:prstGeom>
          <a:noFill/>
        </p:spPr>
        <p:txBody>
          <a:bodyPr wrap="none" rtlCol="0">
            <a:spAutoFit/>
          </a:bodyPr>
          <a:lstStyle/>
          <a:p>
            <a:r>
              <a:rPr lang="en-US" sz="2000" dirty="0">
                <a:solidFill>
                  <a:schemeClr val="bg1"/>
                </a:solidFill>
                <a:latin typeface="Arial"/>
                <a:cs typeface="Arial"/>
              </a:rPr>
              <a:t>x</a:t>
            </a:r>
          </a:p>
        </p:txBody>
      </p:sp>
      <p:grpSp>
        <p:nvGrpSpPr>
          <p:cNvPr id="53" name="Group 52">
            <a:extLst>
              <a:ext uri="{FF2B5EF4-FFF2-40B4-BE49-F238E27FC236}">
                <a16:creationId xmlns:a16="http://schemas.microsoft.com/office/drawing/2014/main" id="{6FB5B70A-1AF1-8C48-A45A-2BCAAE08DA76}"/>
              </a:ext>
            </a:extLst>
          </p:cNvPr>
          <p:cNvGrpSpPr/>
          <p:nvPr/>
        </p:nvGrpSpPr>
        <p:grpSpPr>
          <a:xfrm>
            <a:off x="15422069" y="15819700"/>
            <a:ext cx="6450963" cy="3874096"/>
            <a:chOff x="15674880" y="12980653"/>
            <a:chExt cx="6450963" cy="3874096"/>
          </a:xfrm>
        </p:grpSpPr>
        <p:pic>
          <p:nvPicPr>
            <p:cNvPr id="39" name="Picture 38">
              <a:extLst>
                <a:ext uri="{FF2B5EF4-FFF2-40B4-BE49-F238E27FC236}">
                  <a16:creationId xmlns:a16="http://schemas.microsoft.com/office/drawing/2014/main" id="{98A7A3EA-B544-7A40-B3DE-91EF6F1303E3}"/>
                </a:ext>
              </a:extLst>
            </p:cNvPr>
            <p:cNvPicPr>
              <a:picLocks noChangeAspect="1"/>
            </p:cNvPicPr>
            <p:nvPr/>
          </p:nvPicPr>
          <p:blipFill>
            <a:blip r:embed="rId2"/>
            <a:stretch>
              <a:fillRect/>
            </a:stretch>
          </p:blipFill>
          <p:spPr>
            <a:xfrm>
              <a:off x="15674880" y="12986632"/>
              <a:ext cx="3657600" cy="3657600"/>
            </a:xfrm>
            <a:prstGeom prst="rect">
              <a:avLst/>
            </a:prstGeom>
          </p:spPr>
        </p:pic>
        <p:pic>
          <p:nvPicPr>
            <p:cNvPr id="40" name="Picture 39" descr="nPEO_03_before copy.tif">
              <a:extLst>
                <a:ext uri="{FF2B5EF4-FFF2-40B4-BE49-F238E27FC236}">
                  <a16:creationId xmlns:a16="http://schemas.microsoft.com/office/drawing/2014/main" id="{18F5C4F8-35CA-5443-BC48-6CDB8DEF0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1093" y="12980653"/>
              <a:ext cx="2444750" cy="1828800"/>
            </a:xfrm>
            <a:prstGeom prst="rect">
              <a:avLst/>
            </a:prstGeom>
          </p:spPr>
        </p:pic>
        <p:pic>
          <p:nvPicPr>
            <p:cNvPr id="41" name="Picture 40" descr="nPEO_03_after copy.tif">
              <a:extLst>
                <a:ext uri="{FF2B5EF4-FFF2-40B4-BE49-F238E27FC236}">
                  <a16:creationId xmlns:a16="http://schemas.microsoft.com/office/drawing/2014/main" id="{78F491A4-F5DF-5A4C-B9D7-F20956519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1093" y="15025949"/>
              <a:ext cx="2444750" cy="1828800"/>
            </a:xfrm>
            <a:prstGeom prst="rect">
              <a:avLst/>
            </a:prstGeom>
          </p:spPr>
        </p:pic>
        <p:pic>
          <p:nvPicPr>
            <p:cNvPr id="42" name="Picture 41">
              <a:extLst>
                <a:ext uri="{FF2B5EF4-FFF2-40B4-BE49-F238E27FC236}">
                  <a16:creationId xmlns:a16="http://schemas.microsoft.com/office/drawing/2014/main" id="{85588105-94B2-7743-8469-28B090C37EC1}"/>
                </a:ext>
              </a:extLst>
            </p:cNvPr>
            <p:cNvPicPr>
              <a:picLocks noChangeAspect="1"/>
            </p:cNvPicPr>
            <p:nvPr/>
          </p:nvPicPr>
          <p:blipFill rotWithShape="1">
            <a:blip r:embed="rId5"/>
            <a:srcRect t="39994" r="41339"/>
            <a:stretch/>
          </p:blipFill>
          <p:spPr>
            <a:xfrm>
              <a:off x="17868020" y="14182106"/>
              <a:ext cx="898011" cy="914400"/>
            </a:xfrm>
            <a:prstGeom prst="rect">
              <a:avLst/>
            </a:prstGeom>
          </p:spPr>
        </p:pic>
        <p:sp>
          <p:nvSpPr>
            <p:cNvPr id="43" name="TextBox 42">
              <a:extLst>
                <a:ext uri="{FF2B5EF4-FFF2-40B4-BE49-F238E27FC236}">
                  <a16:creationId xmlns:a16="http://schemas.microsoft.com/office/drawing/2014/main" id="{0D563375-3831-2D49-BE5F-6DDF7FACD354}"/>
                </a:ext>
              </a:extLst>
            </p:cNvPr>
            <p:cNvSpPr txBox="1"/>
            <p:nvPr/>
          </p:nvSpPr>
          <p:spPr>
            <a:xfrm>
              <a:off x="19681093" y="14286233"/>
              <a:ext cx="1242598" cy="523220"/>
            </a:xfrm>
            <a:prstGeom prst="rect">
              <a:avLst/>
            </a:prstGeom>
            <a:noFill/>
          </p:spPr>
          <p:txBody>
            <a:bodyPr wrap="none" rtlCol="0">
              <a:spAutoFit/>
            </a:bodyPr>
            <a:lstStyle/>
            <a:p>
              <a:r>
                <a:rPr lang="en-US" sz="2800" dirty="0">
                  <a:solidFill>
                    <a:schemeClr val="bg1"/>
                  </a:solidFill>
                  <a:latin typeface="Arial"/>
                  <a:cs typeface="Arial"/>
                </a:rPr>
                <a:t>Before</a:t>
              </a:r>
            </a:p>
          </p:txBody>
        </p:sp>
        <p:sp>
          <p:nvSpPr>
            <p:cNvPr id="44" name="TextBox 43">
              <a:extLst>
                <a:ext uri="{FF2B5EF4-FFF2-40B4-BE49-F238E27FC236}">
                  <a16:creationId xmlns:a16="http://schemas.microsoft.com/office/drawing/2014/main" id="{A9991553-0AD4-0F4E-881A-8108A985771E}"/>
                </a:ext>
              </a:extLst>
            </p:cNvPr>
            <p:cNvSpPr txBox="1"/>
            <p:nvPr/>
          </p:nvSpPr>
          <p:spPr>
            <a:xfrm>
              <a:off x="19657575" y="16331529"/>
              <a:ext cx="942961" cy="523220"/>
            </a:xfrm>
            <a:prstGeom prst="rect">
              <a:avLst/>
            </a:prstGeom>
            <a:noFill/>
          </p:spPr>
          <p:txBody>
            <a:bodyPr wrap="none" rtlCol="0">
              <a:spAutoFit/>
            </a:bodyPr>
            <a:lstStyle/>
            <a:p>
              <a:r>
                <a:rPr lang="en-US" sz="2800" dirty="0">
                  <a:solidFill>
                    <a:schemeClr val="bg1"/>
                  </a:solidFill>
                  <a:latin typeface="Arial"/>
                  <a:cs typeface="Arial"/>
                </a:rPr>
                <a:t>After</a:t>
              </a:r>
            </a:p>
          </p:txBody>
        </p:sp>
        <p:cxnSp>
          <p:nvCxnSpPr>
            <p:cNvPr id="45" name="Straight Arrow Connector 44">
              <a:extLst>
                <a:ext uri="{FF2B5EF4-FFF2-40B4-BE49-F238E27FC236}">
                  <a16:creationId xmlns:a16="http://schemas.microsoft.com/office/drawing/2014/main" id="{8193E822-97F8-F649-8020-EC54A4156B33}"/>
                </a:ext>
              </a:extLst>
            </p:cNvPr>
            <p:cNvCxnSpPr/>
            <p:nvPr/>
          </p:nvCxnSpPr>
          <p:spPr>
            <a:xfrm flipV="1">
              <a:off x="19717039" y="13286361"/>
              <a:ext cx="553220" cy="203697"/>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CFD6E4B6-D1E0-D740-8D97-7072DDBDA9F4}"/>
                </a:ext>
              </a:extLst>
            </p:cNvPr>
            <p:cNvCxnSpPr/>
            <p:nvPr/>
          </p:nvCxnSpPr>
          <p:spPr>
            <a:xfrm>
              <a:off x="19889096" y="13210907"/>
              <a:ext cx="191395" cy="46858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F26ACF2F-36ED-C640-8B6D-9F37DDF13F35}"/>
                </a:ext>
              </a:extLst>
            </p:cNvPr>
            <p:cNvSpPr txBox="1"/>
            <p:nvPr/>
          </p:nvSpPr>
          <p:spPr>
            <a:xfrm>
              <a:off x="19759711" y="13518775"/>
              <a:ext cx="325730" cy="400110"/>
            </a:xfrm>
            <a:prstGeom prst="rect">
              <a:avLst/>
            </a:prstGeom>
            <a:noFill/>
          </p:spPr>
          <p:txBody>
            <a:bodyPr wrap="none" rtlCol="0">
              <a:spAutoFit/>
            </a:bodyPr>
            <a:lstStyle/>
            <a:p>
              <a:r>
                <a:rPr lang="en-US" sz="2000" dirty="0">
                  <a:solidFill>
                    <a:schemeClr val="bg1"/>
                  </a:solidFill>
                  <a:latin typeface="Arial"/>
                  <a:cs typeface="Arial"/>
                </a:rPr>
                <a:t>y</a:t>
              </a:r>
            </a:p>
          </p:txBody>
        </p:sp>
      </p:grpSp>
      <p:pic>
        <p:nvPicPr>
          <p:cNvPr id="52" name="Picture 51" descr="A graph of a graph of a graph&#10;&#10;Description automatically generated with medium confidence">
            <a:extLst>
              <a:ext uri="{FF2B5EF4-FFF2-40B4-BE49-F238E27FC236}">
                <a16:creationId xmlns:a16="http://schemas.microsoft.com/office/drawing/2014/main" id="{94872041-BF58-854A-B894-486AC6EAF498}"/>
              </a:ext>
            </a:extLst>
          </p:cNvPr>
          <p:cNvPicPr>
            <a:picLocks noChangeAspect="1"/>
          </p:cNvPicPr>
          <p:nvPr/>
        </p:nvPicPr>
        <p:blipFill>
          <a:blip r:embed="rId6"/>
          <a:stretch>
            <a:fillRect/>
          </a:stretch>
        </p:blipFill>
        <p:spPr>
          <a:xfrm>
            <a:off x="22287030" y="15764247"/>
            <a:ext cx="6261415" cy="3910386"/>
          </a:xfrm>
          <a:prstGeom prst="rect">
            <a:avLst/>
          </a:prstGeom>
        </p:spPr>
      </p:pic>
      <p:sp>
        <p:nvSpPr>
          <p:cNvPr id="54" name="TextBox 53">
            <a:extLst>
              <a:ext uri="{FF2B5EF4-FFF2-40B4-BE49-F238E27FC236}">
                <a16:creationId xmlns:a16="http://schemas.microsoft.com/office/drawing/2014/main" id="{1972ED91-1588-D24B-9C6E-4DB1822A2497}"/>
              </a:ext>
            </a:extLst>
          </p:cNvPr>
          <p:cNvSpPr txBox="1"/>
          <p:nvPr/>
        </p:nvSpPr>
        <p:spPr>
          <a:xfrm>
            <a:off x="16271750" y="19943303"/>
            <a:ext cx="4831131" cy="584775"/>
          </a:xfrm>
          <a:prstGeom prst="rect">
            <a:avLst/>
          </a:prstGeom>
          <a:noFill/>
        </p:spPr>
        <p:txBody>
          <a:bodyPr wrap="none" rtlCol="0">
            <a:spAutoFit/>
          </a:bodyPr>
          <a:lstStyle/>
          <a:p>
            <a:r>
              <a:rPr lang="en-US" sz="3200" b="1" dirty="0"/>
              <a:t>150 dpi – not resized image</a:t>
            </a:r>
          </a:p>
        </p:txBody>
      </p:sp>
      <p:sp>
        <p:nvSpPr>
          <p:cNvPr id="55" name="TextBox 54">
            <a:extLst>
              <a:ext uri="{FF2B5EF4-FFF2-40B4-BE49-F238E27FC236}">
                <a16:creationId xmlns:a16="http://schemas.microsoft.com/office/drawing/2014/main" id="{F02DC0AF-5C3C-544C-AEA8-0B680129E273}"/>
              </a:ext>
            </a:extLst>
          </p:cNvPr>
          <p:cNvSpPr txBox="1"/>
          <p:nvPr/>
        </p:nvSpPr>
        <p:spPr>
          <a:xfrm>
            <a:off x="23543477" y="19668926"/>
            <a:ext cx="4590552" cy="1077218"/>
          </a:xfrm>
          <a:prstGeom prst="rect">
            <a:avLst/>
          </a:prstGeom>
          <a:noFill/>
        </p:spPr>
        <p:txBody>
          <a:bodyPr wrap="none" rtlCol="0">
            <a:spAutoFit/>
          </a:bodyPr>
          <a:lstStyle/>
          <a:p>
            <a:r>
              <a:rPr lang="en-US" sz="3200" b="1" dirty="0"/>
              <a:t>72 dpi – resized image, </a:t>
            </a:r>
            <a:br>
              <a:rPr lang="en-US" sz="3200" b="1" dirty="0"/>
            </a:br>
            <a:r>
              <a:rPr lang="en-US" sz="3200" b="1" dirty="0"/>
              <a:t>looks blurry when printed</a:t>
            </a:r>
          </a:p>
        </p:txBody>
      </p:sp>
      <p:sp>
        <p:nvSpPr>
          <p:cNvPr id="56" name="TextBox 55">
            <a:extLst>
              <a:ext uri="{FF2B5EF4-FFF2-40B4-BE49-F238E27FC236}">
                <a16:creationId xmlns:a16="http://schemas.microsoft.com/office/drawing/2014/main" id="{ADD378A4-3EEB-3840-9AAF-34622D48F2E9}"/>
              </a:ext>
            </a:extLst>
          </p:cNvPr>
          <p:cNvSpPr txBox="1"/>
          <p:nvPr/>
        </p:nvSpPr>
        <p:spPr>
          <a:xfrm>
            <a:off x="31610670" y="30007758"/>
            <a:ext cx="9429752" cy="461665"/>
          </a:xfrm>
          <a:prstGeom prst="rect">
            <a:avLst/>
          </a:prstGeom>
          <a:noFill/>
        </p:spPr>
        <p:txBody>
          <a:bodyPr wrap="square" rtlCol="0">
            <a:spAutoFit/>
          </a:bodyPr>
          <a:lstStyle/>
          <a:p>
            <a:r>
              <a:rPr lang="en-US" sz="2400" dirty="0"/>
              <a:t>Area for center logos, other affiliation logos.</a:t>
            </a:r>
          </a:p>
        </p:txBody>
      </p:sp>
      <p:sp>
        <p:nvSpPr>
          <p:cNvPr id="57" name="TextBox 56">
            <a:extLst>
              <a:ext uri="{FF2B5EF4-FFF2-40B4-BE49-F238E27FC236}">
                <a16:creationId xmlns:a16="http://schemas.microsoft.com/office/drawing/2014/main" id="{79D8504A-190D-7644-B5D3-1F34CB755526}"/>
              </a:ext>
            </a:extLst>
          </p:cNvPr>
          <p:cNvSpPr txBox="1"/>
          <p:nvPr/>
        </p:nvSpPr>
        <p:spPr>
          <a:xfrm>
            <a:off x="29502847" y="7368240"/>
            <a:ext cx="13231906" cy="9694962"/>
          </a:xfrm>
          <a:prstGeom prst="rect">
            <a:avLst/>
          </a:prstGeom>
          <a:noFill/>
        </p:spPr>
        <p:txBody>
          <a:bodyPr wrap="square" rtlCol="0">
            <a:spAutoFit/>
          </a:bodyPr>
          <a:lstStyle/>
          <a:p>
            <a:pPr marL="685800" indent="-685800">
              <a:buClr>
                <a:srgbClr val="5BDBDD"/>
              </a:buClr>
              <a:buFont typeface="Wingdings" pitchFamily="2" charset="2"/>
              <a:buChar char="Ø"/>
            </a:pPr>
            <a:r>
              <a:rPr lang="en-US" sz="4800" dirty="0"/>
              <a:t>Consider using short text or bullets.</a:t>
            </a:r>
          </a:p>
          <a:p>
            <a:pPr marL="685800" indent="-685800">
              <a:buClr>
                <a:srgbClr val="5BDBDD"/>
              </a:buClr>
              <a:buFont typeface="Wingdings" pitchFamily="2" charset="2"/>
              <a:buChar char="Ø"/>
            </a:pPr>
            <a:r>
              <a:rPr lang="en-US" sz="4800" dirty="0"/>
              <a:t>Also, use a Sans Serif font style (like </a:t>
            </a:r>
            <a:r>
              <a:rPr lang="en-US" sz="4800" dirty="0">
                <a:latin typeface="Arial" panose="020B0604020202020204" pitchFamily="34" charset="0"/>
                <a:cs typeface="Arial" panose="020B0604020202020204" pitchFamily="34" charset="0"/>
              </a:rPr>
              <a:t>Arial</a:t>
            </a:r>
            <a:r>
              <a:rPr lang="en-US" sz="4800" dirty="0"/>
              <a:t>, Calibri, </a:t>
            </a:r>
            <a:r>
              <a:rPr lang="en-US" sz="4800" dirty="0">
                <a:latin typeface="Futura Medium" panose="020B0602020204020303" pitchFamily="34" charset="-79"/>
                <a:cs typeface="Futura Medium" panose="020B0602020204020303" pitchFamily="34" charset="-79"/>
              </a:rPr>
              <a:t>Futura</a:t>
            </a:r>
            <a:r>
              <a:rPr lang="en-US" sz="4800" dirty="0"/>
              <a:t>, </a:t>
            </a:r>
            <a:r>
              <a:rPr lang="en-US" sz="4800" dirty="0">
                <a:latin typeface="Helvetica" pitchFamily="2" charset="0"/>
              </a:rPr>
              <a:t>Helvetica</a:t>
            </a:r>
            <a:r>
              <a:rPr lang="en-US" sz="4800" dirty="0"/>
              <a:t>), Serif style is curly (</a:t>
            </a:r>
            <a:r>
              <a:rPr lang="en-US" sz="4800" dirty="0">
                <a:latin typeface="Times New Roman" panose="02020603050405020304" pitchFamily="18" charset="0"/>
                <a:cs typeface="Times New Roman" panose="02020603050405020304" pitchFamily="18" charset="0"/>
              </a:rPr>
              <a:t>Times New Roman</a:t>
            </a:r>
            <a:r>
              <a:rPr lang="en-US" sz="4800" dirty="0"/>
              <a:t>, </a:t>
            </a:r>
            <a:r>
              <a:rPr lang="en-US" sz="4800" dirty="0">
                <a:latin typeface="Cambria" panose="02040503050406030204" pitchFamily="18" charset="0"/>
              </a:rPr>
              <a:t>Cambria</a:t>
            </a:r>
            <a:r>
              <a:rPr lang="en-US" sz="4800" dirty="0"/>
              <a:t>) and is not easy to read on poster. Note that the size of the fonts changes slightly with the style. </a:t>
            </a:r>
          </a:p>
          <a:p>
            <a:pPr marL="685800" indent="-685800">
              <a:buClr>
                <a:srgbClr val="5BDBDD"/>
              </a:buClr>
              <a:buFont typeface="Wingdings" pitchFamily="2" charset="2"/>
              <a:buChar char="Ø"/>
            </a:pPr>
            <a:r>
              <a:rPr lang="en-US" sz="4800" dirty="0"/>
              <a:t>Keep heading sizes consistent and well-aligned.</a:t>
            </a:r>
          </a:p>
          <a:p>
            <a:pPr marL="685800" indent="-685800">
              <a:buClr>
                <a:srgbClr val="5BDBDD"/>
              </a:buClr>
              <a:buFont typeface="Wingdings" pitchFamily="2" charset="2"/>
              <a:buChar char="Ø"/>
            </a:pPr>
            <a:r>
              <a:rPr lang="en-US" sz="4800" dirty="0"/>
              <a:t>Figures and text should be visible from 5-6 feet away.</a:t>
            </a:r>
          </a:p>
          <a:p>
            <a:pPr marL="685800" indent="-685800">
              <a:buClr>
                <a:srgbClr val="5BDBDD"/>
              </a:buClr>
              <a:buFont typeface="Wingdings" pitchFamily="2" charset="2"/>
              <a:buChar char="Ø"/>
            </a:pPr>
            <a:r>
              <a:rPr lang="en-US" sz="4800" dirty="0"/>
              <a:t>Instead of mixing font styles to emphasize, use bold or underscore and their combinations. </a:t>
            </a:r>
          </a:p>
          <a:p>
            <a:pPr marL="685800" indent="-685800">
              <a:buClr>
                <a:srgbClr val="5BDBDD"/>
              </a:buClr>
              <a:buFont typeface="Wingdings" pitchFamily="2" charset="2"/>
              <a:buChar char="Ø"/>
            </a:pPr>
            <a:r>
              <a:rPr lang="en-US" sz="4800" dirty="0"/>
              <a:t>Left align text.</a:t>
            </a:r>
          </a:p>
          <a:p>
            <a:pPr marL="685800" indent="-685800">
              <a:buClr>
                <a:srgbClr val="5BDBDD"/>
              </a:buClr>
              <a:buFont typeface="Wingdings" pitchFamily="2" charset="2"/>
              <a:buChar char="Ø"/>
            </a:pPr>
            <a:r>
              <a:rPr lang="en-US" sz="4800" dirty="0"/>
              <a:t>And check spelling and typos </a:t>
            </a:r>
            <a:r>
              <a:rPr lang="en-US" sz="4800" dirty="0">
                <a:sym typeface="Wingdings" pitchFamily="2" charset="2"/>
              </a:rPr>
              <a:t></a:t>
            </a:r>
            <a:endParaRPr lang="en-US" sz="4800" dirty="0"/>
          </a:p>
        </p:txBody>
      </p:sp>
      <p:pic>
        <p:nvPicPr>
          <p:cNvPr id="58" name="Picture 57">
            <a:extLst>
              <a:ext uri="{FF2B5EF4-FFF2-40B4-BE49-F238E27FC236}">
                <a16:creationId xmlns:a16="http://schemas.microsoft.com/office/drawing/2014/main" id="{0DFCAC8D-1B21-8F40-A3C5-E731FCF6F855}"/>
              </a:ext>
            </a:extLst>
          </p:cNvPr>
          <p:cNvPicPr>
            <a:picLocks noChangeAspect="1"/>
          </p:cNvPicPr>
          <p:nvPr/>
        </p:nvPicPr>
        <p:blipFill rotWithShape="1">
          <a:blip r:embed="rId7"/>
          <a:srcRect l="54148"/>
          <a:stretch/>
        </p:blipFill>
        <p:spPr>
          <a:xfrm>
            <a:off x="17741500" y="25985750"/>
            <a:ext cx="1905773" cy="1828800"/>
          </a:xfrm>
          <a:prstGeom prst="rect">
            <a:avLst/>
          </a:prstGeom>
        </p:spPr>
      </p:pic>
      <p:pic>
        <p:nvPicPr>
          <p:cNvPr id="59" name="Picture 58">
            <a:extLst>
              <a:ext uri="{FF2B5EF4-FFF2-40B4-BE49-F238E27FC236}">
                <a16:creationId xmlns:a16="http://schemas.microsoft.com/office/drawing/2014/main" id="{C412B6B8-81B0-E74A-BD60-78D096482174}"/>
              </a:ext>
            </a:extLst>
          </p:cNvPr>
          <p:cNvPicPr>
            <a:picLocks/>
          </p:cNvPicPr>
          <p:nvPr/>
        </p:nvPicPr>
        <p:blipFill rotWithShape="1">
          <a:blip r:embed="rId7"/>
          <a:srcRect l="54148"/>
          <a:stretch/>
        </p:blipFill>
        <p:spPr>
          <a:xfrm>
            <a:off x="20551054" y="25363713"/>
            <a:ext cx="5140462" cy="2842806"/>
          </a:xfrm>
          <a:prstGeom prst="rect">
            <a:avLst/>
          </a:prstGeom>
        </p:spPr>
      </p:pic>
      <p:sp>
        <p:nvSpPr>
          <p:cNvPr id="60" name="TextBox 59">
            <a:extLst>
              <a:ext uri="{FF2B5EF4-FFF2-40B4-BE49-F238E27FC236}">
                <a16:creationId xmlns:a16="http://schemas.microsoft.com/office/drawing/2014/main" id="{3B341E4B-BF8E-CC47-9FB1-FE4BA5708EB6}"/>
              </a:ext>
            </a:extLst>
          </p:cNvPr>
          <p:cNvSpPr txBox="1"/>
          <p:nvPr/>
        </p:nvSpPr>
        <p:spPr>
          <a:xfrm>
            <a:off x="17886493" y="24866132"/>
            <a:ext cx="1526380" cy="584775"/>
          </a:xfrm>
          <a:prstGeom prst="rect">
            <a:avLst/>
          </a:prstGeom>
          <a:noFill/>
        </p:spPr>
        <p:txBody>
          <a:bodyPr wrap="none" rtlCol="0">
            <a:spAutoFit/>
          </a:bodyPr>
          <a:lstStyle/>
          <a:p>
            <a:r>
              <a:rPr lang="en-US" sz="3200" b="1" dirty="0"/>
              <a:t>Original</a:t>
            </a:r>
          </a:p>
        </p:txBody>
      </p:sp>
      <p:sp>
        <p:nvSpPr>
          <p:cNvPr id="61" name="TextBox 60">
            <a:extLst>
              <a:ext uri="{FF2B5EF4-FFF2-40B4-BE49-F238E27FC236}">
                <a16:creationId xmlns:a16="http://schemas.microsoft.com/office/drawing/2014/main" id="{E229BBAF-72F1-4640-B810-09802AA62729}"/>
              </a:ext>
            </a:extLst>
          </p:cNvPr>
          <p:cNvSpPr txBox="1"/>
          <p:nvPr/>
        </p:nvSpPr>
        <p:spPr>
          <a:xfrm>
            <a:off x="21867668" y="26573663"/>
            <a:ext cx="1772408" cy="584775"/>
          </a:xfrm>
          <a:prstGeom prst="rect">
            <a:avLst/>
          </a:prstGeom>
          <a:noFill/>
        </p:spPr>
        <p:txBody>
          <a:bodyPr wrap="none" rtlCol="0">
            <a:spAutoFit/>
          </a:bodyPr>
          <a:lstStyle/>
          <a:p>
            <a:r>
              <a:rPr lang="en-US" sz="3200" b="1" dirty="0"/>
              <a:t>Distorted</a:t>
            </a:r>
          </a:p>
        </p:txBody>
      </p:sp>
      <p:sp>
        <p:nvSpPr>
          <p:cNvPr id="62" name="TextBox 61">
            <a:extLst>
              <a:ext uri="{FF2B5EF4-FFF2-40B4-BE49-F238E27FC236}">
                <a16:creationId xmlns:a16="http://schemas.microsoft.com/office/drawing/2014/main" id="{5234D459-4A27-7E45-A2A0-5D6F3DAE24C4}"/>
              </a:ext>
            </a:extLst>
          </p:cNvPr>
          <p:cNvSpPr txBox="1"/>
          <p:nvPr/>
        </p:nvSpPr>
        <p:spPr>
          <a:xfrm>
            <a:off x="17878384" y="28765933"/>
            <a:ext cx="1526380" cy="584775"/>
          </a:xfrm>
          <a:prstGeom prst="rect">
            <a:avLst/>
          </a:prstGeom>
          <a:noFill/>
        </p:spPr>
        <p:txBody>
          <a:bodyPr wrap="none" rtlCol="0">
            <a:spAutoFit/>
          </a:bodyPr>
          <a:lstStyle/>
          <a:p>
            <a:r>
              <a:rPr lang="en-US" sz="3200" b="1" dirty="0"/>
              <a:t>Original</a:t>
            </a:r>
          </a:p>
        </p:txBody>
      </p:sp>
      <p:sp>
        <p:nvSpPr>
          <p:cNvPr id="63" name="TextBox 62">
            <a:extLst>
              <a:ext uri="{FF2B5EF4-FFF2-40B4-BE49-F238E27FC236}">
                <a16:creationId xmlns:a16="http://schemas.microsoft.com/office/drawing/2014/main" id="{705FF25E-2568-9743-A3AE-B0E90E7271A4}"/>
              </a:ext>
            </a:extLst>
          </p:cNvPr>
          <p:cNvSpPr txBox="1"/>
          <p:nvPr/>
        </p:nvSpPr>
        <p:spPr>
          <a:xfrm>
            <a:off x="21102881" y="28765933"/>
            <a:ext cx="4254691" cy="584775"/>
          </a:xfrm>
          <a:prstGeom prst="rect">
            <a:avLst/>
          </a:prstGeom>
          <a:noFill/>
        </p:spPr>
        <p:txBody>
          <a:bodyPr wrap="none" rtlCol="0">
            <a:spAutoFit/>
          </a:bodyPr>
          <a:lstStyle/>
          <a:p>
            <a:r>
              <a:rPr lang="en-US" sz="3200" b="1" dirty="0"/>
              <a:t>&lt;- - - -  Stretched - - - - &gt; </a:t>
            </a:r>
          </a:p>
        </p:txBody>
      </p:sp>
      <p:sp>
        <p:nvSpPr>
          <p:cNvPr id="64" name="Rectangle 63">
            <a:extLst>
              <a:ext uri="{FF2B5EF4-FFF2-40B4-BE49-F238E27FC236}">
                <a16:creationId xmlns:a16="http://schemas.microsoft.com/office/drawing/2014/main" id="{ED12BA41-DDEE-544B-90AB-CABEA5940BC2}"/>
              </a:ext>
            </a:extLst>
          </p:cNvPr>
          <p:cNvSpPr/>
          <p:nvPr/>
        </p:nvSpPr>
        <p:spPr>
          <a:xfrm>
            <a:off x="914400" y="501337"/>
            <a:ext cx="9133561" cy="3752562"/>
          </a:xfrm>
          <a:prstGeom prst="rect">
            <a:avLst/>
          </a:prstGeom>
          <a:solidFill>
            <a:schemeClr val="bg1">
              <a:lumMod val="95000"/>
            </a:schemeClr>
          </a:solidFill>
          <a:ln>
            <a:solidFill>
              <a:srgbClr val="06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141D47"/>
                </a:solidFill>
              </a:rPr>
              <a:t>School / Company Logos</a:t>
            </a:r>
          </a:p>
          <a:p>
            <a:pPr algn="ctr"/>
            <a:r>
              <a:rPr lang="en-US" sz="4800" dirty="0">
                <a:solidFill>
                  <a:srgbClr val="141D47"/>
                </a:solidFill>
              </a:rPr>
              <a:t>Please follow your institution’s branding rules and acquire the logos from communications departments. </a:t>
            </a:r>
          </a:p>
        </p:txBody>
      </p:sp>
      <p:sp>
        <p:nvSpPr>
          <p:cNvPr id="65" name="TextBox 64">
            <a:extLst>
              <a:ext uri="{FF2B5EF4-FFF2-40B4-BE49-F238E27FC236}">
                <a16:creationId xmlns:a16="http://schemas.microsoft.com/office/drawing/2014/main" id="{79BEF0B6-B2AA-5140-8B82-2A1D6E2C1E52}"/>
              </a:ext>
            </a:extLst>
          </p:cNvPr>
          <p:cNvSpPr txBox="1"/>
          <p:nvPr/>
        </p:nvSpPr>
        <p:spPr>
          <a:xfrm>
            <a:off x="1279222" y="19480745"/>
            <a:ext cx="13290217" cy="5262979"/>
          </a:xfrm>
          <a:prstGeom prst="rect">
            <a:avLst/>
          </a:prstGeom>
          <a:noFill/>
        </p:spPr>
        <p:txBody>
          <a:bodyPr wrap="square" rtlCol="0">
            <a:spAutoFit/>
          </a:bodyPr>
          <a:lstStyle/>
          <a:p>
            <a:r>
              <a:rPr lang="en-US" sz="4800" dirty="0"/>
              <a:t>This section provides a brief background and places the work in the context of the literature. </a:t>
            </a:r>
          </a:p>
          <a:p>
            <a:endParaRPr lang="en-US" sz="4800" dirty="0"/>
          </a:p>
          <a:p>
            <a:r>
              <a:rPr lang="en-US" sz="4800" dirty="0"/>
              <a:t>To design a good poster, two or three base colors are sufficient.</a:t>
            </a:r>
          </a:p>
          <a:p>
            <a:r>
              <a:rPr lang="en-US" sz="4800" dirty="0"/>
              <a:t>It is always best to check with your communication department or branding for guidance.</a:t>
            </a:r>
          </a:p>
        </p:txBody>
      </p:sp>
      <p:sp>
        <p:nvSpPr>
          <p:cNvPr id="51" name="TextBox 50">
            <a:extLst>
              <a:ext uri="{FF2B5EF4-FFF2-40B4-BE49-F238E27FC236}">
                <a16:creationId xmlns:a16="http://schemas.microsoft.com/office/drawing/2014/main" id="{BC3F4BB8-A85E-1949-8041-07E2B5080500}"/>
              </a:ext>
            </a:extLst>
          </p:cNvPr>
          <p:cNvSpPr txBox="1"/>
          <p:nvPr/>
        </p:nvSpPr>
        <p:spPr>
          <a:xfrm>
            <a:off x="839685" y="4691505"/>
            <a:ext cx="12747830" cy="646331"/>
          </a:xfrm>
          <a:prstGeom prst="rect">
            <a:avLst/>
          </a:prstGeom>
          <a:noFill/>
        </p:spPr>
        <p:txBody>
          <a:bodyPr wrap="square" rtlCol="0">
            <a:spAutoFit/>
          </a:bodyPr>
          <a:lstStyle/>
          <a:p>
            <a:r>
              <a:rPr lang="en-US" sz="3600" dirty="0"/>
              <a:t>This template is prepared with MDTS logo colors</a:t>
            </a:r>
          </a:p>
        </p:txBody>
      </p:sp>
      <p:pic>
        <p:nvPicPr>
          <p:cNvPr id="3" name="Picture 2" descr="A white letters on a blue background&#10;&#10;Description automatically generated">
            <a:extLst>
              <a:ext uri="{FF2B5EF4-FFF2-40B4-BE49-F238E27FC236}">
                <a16:creationId xmlns:a16="http://schemas.microsoft.com/office/drawing/2014/main" id="{DC01289A-E8B8-B242-8E25-0BC4A0608CC1}"/>
              </a:ext>
            </a:extLst>
          </p:cNvPr>
          <p:cNvPicPr>
            <a:picLocks noChangeAspect="1"/>
          </p:cNvPicPr>
          <p:nvPr/>
        </p:nvPicPr>
        <p:blipFill>
          <a:blip r:embed="rId8"/>
          <a:stretch>
            <a:fillRect/>
          </a:stretch>
        </p:blipFill>
        <p:spPr>
          <a:xfrm>
            <a:off x="35044415" y="872495"/>
            <a:ext cx="7690338" cy="1828800"/>
          </a:xfrm>
          <a:prstGeom prst="rect">
            <a:avLst/>
          </a:prstGeom>
        </p:spPr>
      </p:pic>
      <p:pic>
        <p:nvPicPr>
          <p:cNvPr id="23" name="Graphic 22">
            <a:extLst>
              <a:ext uri="{FF2B5EF4-FFF2-40B4-BE49-F238E27FC236}">
                <a16:creationId xmlns:a16="http://schemas.microsoft.com/office/drawing/2014/main" id="{8008CAAD-DDD6-7645-8E37-5C897A3336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544677" y="3158708"/>
            <a:ext cx="6245902" cy="1828800"/>
          </a:xfrm>
          <a:prstGeom prst="rect">
            <a:avLst/>
          </a:prstGeom>
        </p:spPr>
      </p:pic>
      <p:sp>
        <p:nvSpPr>
          <p:cNvPr id="2" name="Rectangle 1">
            <a:extLst>
              <a:ext uri="{FF2B5EF4-FFF2-40B4-BE49-F238E27FC236}">
                <a16:creationId xmlns:a16="http://schemas.microsoft.com/office/drawing/2014/main" id="{98227B92-67B5-B14C-8AF5-BC25F1F358A6}"/>
              </a:ext>
            </a:extLst>
          </p:cNvPr>
          <p:cNvSpPr/>
          <p:nvPr/>
        </p:nvSpPr>
        <p:spPr>
          <a:xfrm>
            <a:off x="30065921" y="24357364"/>
            <a:ext cx="12427601" cy="5117492"/>
          </a:xfrm>
          <a:prstGeom prst="rect">
            <a:avLst/>
          </a:prstGeom>
          <a:solidFill>
            <a:srgbClr val="D600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Arial" panose="020B0604020202020204" pitchFamily="34" charset="0"/>
                <a:cs typeface="Arial" panose="020B0604020202020204" pitchFamily="34" charset="0"/>
              </a:rPr>
              <a:t>Important Information about the Poster Session: </a:t>
            </a:r>
            <a:endParaRPr lang="en-US" sz="2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Poster display instructions:</a:t>
            </a:r>
            <a:endParaRPr lang="en-US" sz="2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maximum size of finished posters must not exceed 48 inch x 36 inch (122 cm × 91 cm) in order to fit within the usable area of the poster board, use landscape orientation. Easels, boards, and clips / pushpins will be available on site. </a:t>
            </a:r>
          </a:p>
          <a:p>
            <a:pPr marL="0" marR="0">
              <a:spcBef>
                <a:spcPts val="0"/>
              </a:spcBef>
              <a:spcAft>
                <a:spcPts val="0"/>
              </a:spcAft>
            </a:pPr>
            <a:r>
              <a:rPr lang="en-US" sz="2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poster number ID will be mounted on the display area of each poster board. Please attach this ID visibly on the top of your poster. Posters should be printed and brought by each author to the summit.</a:t>
            </a:r>
            <a:br>
              <a:rPr lang="en-US" sz="2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endParaRPr lang="en-US" sz="2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Authors are requested to stand next to their posters for discussion and to answer questions, during the poster session. </a:t>
            </a:r>
            <a:endParaRPr lang="en-US" sz="2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195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2522</TotalTime>
  <Words>831</Words>
  <Application>Microsoft Macintosh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Cambria</vt:lpstr>
      <vt:lpstr>Futura Medium</vt:lpstr>
      <vt:lpstr>Helvetica</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Rende, Deniz</dc:creator>
  <cp:lastModifiedBy>Rende, Deniz</cp:lastModifiedBy>
  <cp:revision>12</cp:revision>
  <dcterms:created xsi:type="dcterms:W3CDTF">2024-04-15T19:37:31Z</dcterms:created>
  <dcterms:modified xsi:type="dcterms:W3CDTF">2025-03-05T21:51:05Z</dcterms:modified>
</cp:coreProperties>
</file>